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67" r:id="rId5"/>
    <p:sldId id="273" r:id="rId6"/>
    <p:sldId id="274" r:id="rId7"/>
    <p:sldId id="280" r:id="rId8"/>
    <p:sldId id="279" r:id="rId9"/>
    <p:sldId id="281" r:id="rId10"/>
    <p:sldId id="27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84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79111-7420-44D8-AA68-2DFF00ED4D29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D34C4AC4-5204-4E1B-B7AD-B927CF103DC8}">
      <dgm:prSet phldrT="[טקסט]"/>
      <dgm:spPr/>
      <dgm:t>
        <a:bodyPr/>
        <a:lstStyle/>
        <a:p>
          <a:pPr rtl="1"/>
          <a:r>
            <a:rPr lang="he-IL" dirty="0"/>
            <a:t>מקצועי</a:t>
          </a:r>
        </a:p>
      </dgm:t>
    </dgm:pt>
    <dgm:pt modelId="{19F7CA88-F426-4ACB-9A4C-87C69113CC90}" type="parTrans" cxnId="{B72C140F-E259-4326-A3CA-CDC5CB41BB92}">
      <dgm:prSet/>
      <dgm:spPr/>
      <dgm:t>
        <a:bodyPr/>
        <a:lstStyle/>
        <a:p>
          <a:pPr rtl="1"/>
          <a:endParaRPr lang="he-IL"/>
        </a:p>
      </dgm:t>
    </dgm:pt>
    <dgm:pt modelId="{A357EB84-3568-436C-8CFD-AE06D2CDF908}" type="sibTrans" cxnId="{B72C140F-E259-4326-A3CA-CDC5CB41BB92}">
      <dgm:prSet/>
      <dgm:spPr/>
      <dgm:t>
        <a:bodyPr/>
        <a:lstStyle/>
        <a:p>
          <a:pPr rtl="1"/>
          <a:endParaRPr lang="he-IL"/>
        </a:p>
      </dgm:t>
    </dgm:pt>
    <dgm:pt modelId="{074FCD40-55F4-4A45-B3A9-6E469D9215C3}">
      <dgm:prSet phldrT="[טקסט]"/>
      <dgm:spPr/>
      <dgm:t>
        <a:bodyPr/>
        <a:lstStyle/>
        <a:p>
          <a:pPr rtl="1"/>
          <a:r>
            <a:rPr lang="he-IL" dirty="0"/>
            <a:t>רגשי</a:t>
          </a:r>
        </a:p>
      </dgm:t>
    </dgm:pt>
    <dgm:pt modelId="{D96AB54C-0ECD-4DB6-8B4A-A89E9BF7E0EB}" type="parTrans" cxnId="{72406C89-6506-4E80-A8D3-66ED120FA1D6}">
      <dgm:prSet/>
      <dgm:spPr/>
      <dgm:t>
        <a:bodyPr/>
        <a:lstStyle/>
        <a:p>
          <a:pPr rtl="1"/>
          <a:endParaRPr lang="he-IL"/>
        </a:p>
      </dgm:t>
    </dgm:pt>
    <dgm:pt modelId="{91FB3063-C6E1-4870-80B3-E80C25796F80}" type="sibTrans" cxnId="{72406C89-6506-4E80-A8D3-66ED120FA1D6}">
      <dgm:prSet/>
      <dgm:spPr/>
      <dgm:t>
        <a:bodyPr/>
        <a:lstStyle/>
        <a:p>
          <a:pPr rtl="1"/>
          <a:endParaRPr lang="he-IL"/>
        </a:p>
      </dgm:t>
    </dgm:pt>
    <dgm:pt modelId="{B61613EE-84E8-4829-9E8B-EA07F4256358}">
      <dgm:prSet phldrT="[טקסט]"/>
      <dgm:spPr/>
      <dgm:t>
        <a:bodyPr/>
        <a:lstStyle/>
        <a:p>
          <a:pPr rtl="1"/>
          <a:r>
            <a:rPr lang="he-IL" dirty="0"/>
            <a:t>ארגוני</a:t>
          </a:r>
        </a:p>
      </dgm:t>
    </dgm:pt>
    <dgm:pt modelId="{2090E373-8F67-45B7-A968-233CBD8FDF5B}" type="parTrans" cxnId="{D56788FE-2062-4DC2-9360-F575467317DE}">
      <dgm:prSet/>
      <dgm:spPr/>
      <dgm:t>
        <a:bodyPr/>
        <a:lstStyle/>
        <a:p>
          <a:pPr rtl="1"/>
          <a:endParaRPr lang="he-IL"/>
        </a:p>
      </dgm:t>
    </dgm:pt>
    <dgm:pt modelId="{BE20EF86-6EFD-423C-A589-401386A2F5F3}" type="sibTrans" cxnId="{D56788FE-2062-4DC2-9360-F575467317DE}">
      <dgm:prSet/>
      <dgm:spPr/>
      <dgm:t>
        <a:bodyPr/>
        <a:lstStyle/>
        <a:p>
          <a:pPr rtl="1"/>
          <a:endParaRPr lang="he-IL"/>
        </a:p>
      </dgm:t>
    </dgm:pt>
    <dgm:pt modelId="{746B2AD1-F56B-4745-A7EC-15051E9CC8D1}" type="pres">
      <dgm:prSet presAssocID="{D0379111-7420-44D8-AA68-2DFF00ED4D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DF3DF23-542E-44DE-A9FF-9D265F1A218D}" type="pres">
      <dgm:prSet presAssocID="{D34C4AC4-5204-4E1B-B7AD-B927CF103DC8}" presName="Accent1" presStyleCnt="0"/>
      <dgm:spPr/>
    </dgm:pt>
    <dgm:pt modelId="{838987E3-08BB-4AD8-8DA1-F9BDFA414272}" type="pres">
      <dgm:prSet presAssocID="{D34C4AC4-5204-4E1B-B7AD-B927CF103DC8}" presName="Accent" presStyleLbl="node1" presStyleIdx="0" presStyleCnt="3"/>
      <dgm:spPr/>
    </dgm:pt>
    <dgm:pt modelId="{3A9B542C-1D47-464C-929A-FC16EDD6B412}" type="pres">
      <dgm:prSet presAssocID="{D34C4AC4-5204-4E1B-B7AD-B927CF103DC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9B62B12-FDA3-4374-9C3C-D8492A8DB1FB}" type="pres">
      <dgm:prSet presAssocID="{074FCD40-55F4-4A45-B3A9-6E469D9215C3}" presName="Accent2" presStyleCnt="0"/>
      <dgm:spPr/>
    </dgm:pt>
    <dgm:pt modelId="{2CF85406-8771-4F4B-8DC3-B81CC8193B52}" type="pres">
      <dgm:prSet presAssocID="{074FCD40-55F4-4A45-B3A9-6E469D9215C3}" presName="Accent" presStyleLbl="node1" presStyleIdx="1" presStyleCnt="3"/>
      <dgm:spPr/>
    </dgm:pt>
    <dgm:pt modelId="{2F67ECF0-B48D-4DCA-BDE1-69F8E07EB74D}" type="pres">
      <dgm:prSet presAssocID="{074FCD40-55F4-4A45-B3A9-6E469D9215C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4F40AC1-2A5D-4B08-A622-F02EC4D4D3C9}" type="pres">
      <dgm:prSet presAssocID="{B61613EE-84E8-4829-9E8B-EA07F4256358}" presName="Accent3" presStyleCnt="0"/>
      <dgm:spPr/>
    </dgm:pt>
    <dgm:pt modelId="{34852B9B-1591-43C2-A5C1-FB296B6E46EE}" type="pres">
      <dgm:prSet presAssocID="{B61613EE-84E8-4829-9E8B-EA07F4256358}" presName="Accent" presStyleLbl="node1" presStyleIdx="2" presStyleCnt="3"/>
      <dgm:spPr/>
    </dgm:pt>
    <dgm:pt modelId="{D5C2AC4F-8799-4EB8-A16D-1D25ED842AFA}" type="pres">
      <dgm:prSet presAssocID="{B61613EE-84E8-4829-9E8B-EA07F425635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72C140F-E259-4326-A3CA-CDC5CB41BB92}" srcId="{D0379111-7420-44D8-AA68-2DFF00ED4D29}" destId="{D34C4AC4-5204-4E1B-B7AD-B927CF103DC8}" srcOrd="0" destOrd="0" parTransId="{19F7CA88-F426-4ACB-9A4C-87C69113CC90}" sibTransId="{A357EB84-3568-436C-8CFD-AE06D2CDF908}"/>
    <dgm:cxn modelId="{6EC4F045-E897-434B-8DDA-FC45E5D1EFB6}" type="presOf" srcId="{B61613EE-84E8-4829-9E8B-EA07F4256358}" destId="{D5C2AC4F-8799-4EB8-A16D-1D25ED842AFA}" srcOrd="0" destOrd="0" presId="urn:microsoft.com/office/officeart/2009/layout/CircleArrowProcess"/>
    <dgm:cxn modelId="{E1CBB17C-6653-4AC1-BC55-5403908E5BEA}" type="presOf" srcId="{D34C4AC4-5204-4E1B-B7AD-B927CF103DC8}" destId="{3A9B542C-1D47-464C-929A-FC16EDD6B412}" srcOrd="0" destOrd="0" presId="urn:microsoft.com/office/officeart/2009/layout/CircleArrowProcess"/>
    <dgm:cxn modelId="{72406C89-6506-4E80-A8D3-66ED120FA1D6}" srcId="{D0379111-7420-44D8-AA68-2DFF00ED4D29}" destId="{074FCD40-55F4-4A45-B3A9-6E469D9215C3}" srcOrd="1" destOrd="0" parTransId="{D96AB54C-0ECD-4DB6-8B4A-A89E9BF7E0EB}" sibTransId="{91FB3063-C6E1-4870-80B3-E80C25796F80}"/>
    <dgm:cxn modelId="{5C8768A6-E312-4DCB-BA44-60F8D719CA63}" type="presOf" srcId="{D0379111-7420-44D8-AA68-2DFF00ED4D29}" destId="{746B2AD1-F56B-4745-A7EC-15051E9CC8D1}" srcOrd="0" destOrd="0" presId="urn:microsoft.com/office/officeart/2009/layout/CircleArrowProcess"/>
    <dgm:cxn modelId="{44CB41ED-2E00-41A6-B92C-ECFE9B7D6FB8}" type="presOf" srcId="{074FCD40-55F4-4A45-B3A9-6E469D9215C3}" destId="{2F67ECF0-B48D-4DCA-BDE1-69F8E07EB74D}" srcOrd="0" destOrd="0" presId="urn:microsoft.com/office/officeart/2009/layout/CircleArrowProcess"/>
    <dgm:cxn modelId="{D56788FE-2062-4DC2-9360-F575467317DE}" srcId="{D0379111-7420-44D8-AA68-2DFF00ED4D29}" destId="{B61613EE-84E8-4829-9E8B-EA07F4256358}" srcOrd="2" destOrd="0" parTransId="{2090E373-8F67-45B7-A968-233CBD8FDF5B}" sibTransId="{BE20EF86-6EFD-423C-A589-401386A2F5F3}"/>
    <dgm:cxn modelId="{BF9A982C-8ECB-4F75-8038-BE38C6B9CA48}" type="presParOf" srcId="{746B2AD1-F56B-4745-A7EC-15051E9CC8D1}" destId="{DDF3DF23-542E-44DE-A9FF-9D265F1A218D}" srcOrd="0" destOrd="0" presId="urn:microsoft.com/office/officeart/2009/layout/CircleArrowProcess"/>
    <dgm:cxn modelId="{C350A759-169E-4F63-8417-3A62BDDB4C2A}" type="presParOf" srcId="{DDF3DF23-542E-44DE-A9FF-9D265F1A218D}" destId="{838987E3-08BB-4AD8-8DA1-F9BDFA414272}" srcOrd="0" destOrd="0" presId="urn:microsoft.com/office/officeart/2009/layout/CircleArrowProcess"/>
    <dgm:cxn modelId="{95670B87-2D54-49CE-A39C-B626E7E4F086}" type="presParOf" srcId="{746B2AD1-F56B-4745-A7EC-15051E9CC8D1}" destId="{3A9B542C-1D47-464C-929A-FC16EDD6B412}" srcOrd="1" destOrd="0" presId="urn:microsoft.com/office/officeart/2009/layout/CircleArrowProcess"/>
    <dgm:cxn modelId="{B3550DC8-F726-4724-9CF5-5BB81BE3482B}" type="presParOf" srcId="{746B2AD1-F56B-4745-A7EC-15051E9CC8D1}" destId="{D9B62B12-FDA3-4374-9C3C-D8492A8DB1FB}" srcOrd="2" destOrd="0" presId="urn:microsoft.com/office/officeart/2009/layout/CircleArrowProcess"/>
    <dgm:cxn modelId="{302ACE38-A699-4202-91D1-917F3CE5B4D8}" type="presParOf" srcId="{D9B62B12-FDA3-4374-9C3C-D8492A8DB1FB}" destId="{2CF85406-8771-4F4B-8DC3-B81CC8193B52}" srcOrd="0" destOrd="0" presId="urn:microsoft.com/office/officeart/2009/layout/CircleArrowProcess"/>
    <dgm:cxn modelId="{A9F66F7E-FC09-449C-96AC-550384FC5BC2}" type="presParOf" srcId="{746B2AD1-F56B-4745-A7EC-15051E9CC8D1}" destId="{2F67ECF0-B48D-4DCA-BDE1-69F8E07EB74D}" srcOrd="3" destOrd="0" presId="urn:microsoft.com/office/officeart/2009/layout/CircleArrowProcess"/>
    <dgm:cxn modelId="{3E646621-D771-437A-A2C7-BDC1600610BB}" type="presParOf" srcId="{746B2AD1-F56B-4745-A7EC-15051E9CC8D1}" destId="{B4F40AC1-2A5D-4B08-A622-F02EC4D4D3C9}" srcOrd="4" destOrd="0" presId="urn:microsoft.com/office/officeart/2009/layout/CircleArrowProcess"/>
    <dgm:cxn modelId="{D0085E06-34AF-4CFD-9566-76D2B2573B5A}" type="presParOf" srcId="{B4F40AC1-2A5D-4B08-A622-F02EC4D4D3C9}" destId="{34852B9B-1591-43C2-A5C1-FB296B6E46EE}" srcOrd="0" destOrd="0" presId="urn:microsoft.com/office/officeart/2009/layout/CircleArrowProcess"/>
    <dgm:cxn modelId="{B045054B-1C41-4020-87CE-F20269E260D1}" type="presParOf" srcId="{746B2AD1-F56B-4745-A7EC-15051E9CC8D1}" destId="{D5C2AC4F-8799-4EB8-A16D-1D25ED842AFA}" srcOrd="5" destOrd="0" presId="urn:microsoft.com/office/officeart/2009/layout/CircleArrowProcess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987E3-08BB-4AD8-8DA1-F9BDFA414272}">
      <dsp:nvSpPr>
        <dsp:cNvPr id="0" name=""/>
        <dsp:cNvSpPr/>
      </dsp:nvSpPr>
      <dsp:spPr>
        <a:xfrm>
          <a:off x="957002" y="0"/>
          <a:ext cx="1472995" cy="14732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B542C-1D47-464C-929A-FC16EDD6B412}">
      <dsp:nvSpPr>
        <dsp:cNvPr id="0" name=""/>
        <dsp:cNvSpPr/>
      </dsp:nvSpPr>
      <dsp:spPr>
        <a:xfrm>
          <a:off x="1282583" y="531877"/>
          <a:ext cx="818515" cy="40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מקצועי</a:t>
          </a:r>
        </a:p>
      </dsp:txBody>
      <dsp:txXfrm>
        <a:off x="1282583" y="531877"/>
        <a:ext cx="818515" cy="409159"/>
      </dsp:txXfrm>
    </dsp:sp>
    <dsp:sp modelId="{2CF85406-8771-4F4B-8DC3-B81CC8193B52}">
      <dsp:nvSpPr>
        <dsp:cNvPr id="0" name=""/>
        <dsp:cNvSpPr/>
      </dsp:nvSpPr>
      <dsp:spPr>
        <a:xfrm>
          <a:off x="547883" y="846474"/>
          <a:ext cx="1472995" cy="14732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67ECF0-B48D-4DCA-BDE1-69F8E07EB74D}">
      <dsp:nvSpPr>
        <dsp:cNvPr id="0" name=""/>
        <dsp:cNvSpPr/>
      </dsp:nvSpPr>
      <dsp:spPr>
        <a:xfrm>
          <a:off x="875123" y="1383247"/>
          <a:ext cx="818515" cy="40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רגשי</a:t>
          </a:r>
        </a:p>
      </dsp:txBody>
      <dsp:txXfrm>
        <a:off x="875123" y="1383247"/>
        <a:ext cx="818515" cy="409159"/>
      </dsp:txXfrm>
    </dsp:sp>
    <dsp:sp modelId="{34852B9B-1591-43C2-A5C1-FB296B6E46EE}">
      <dsp:nvSpPr>
        <dsp:cNvPr id="0" name=""/>
        <dsp:cNvSpPr/>
      </dsp:nvSpPr>
      <dsp:spPr>
        <a:xfrm>
          <a:off x="1061841" y="1794243"/>
          <a:ext cx="1265531" cy="12660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C2AC4F-8799-4EB8-A16D-1D25ED842AFA}">
      <dsp:nvSpPr>
        <dsp:cNvPr id="0" name=""/>
        <dsp:cNvSpPr/>
      </dsp:nvSpPr>
      <dsp:spPr>
        <a:xfrm>
          <a:off x="1284519" y="2235842"/>
          <a:ext cx="818515" cy="409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ארגוני</a:t>
          </a:r>
        </a:p>
      </dsp:txBody>
      <dsp:txXfrm>
        <a:off x="1284519" y="2235842"/>
        <a:ext cx="818515" cy="40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253B22-C7FA-4AC5-B529-103A2A230753}" type="datetimeFigureOut">
              <a:rPr lang="he-IL" smtClean="0"/>
              <a:t>ט'/אייר/תשפ"ב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37CB0A-BE4C-40B6-B5C4-BC4A0B6287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67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7D4F7-EB22-43D4-AF42-7E19333934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8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kal.co.il/" TargetMode="External"/><Relationship Id="rId2" Type="http://schemas.openxmlformats.org/officeDocument/2006/relationships/hyperlink" Target="https://edu.gov.il/horaa/MinhalOvdeyHoraa/staj/Pages/abou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ew.genial.ly/6087b267b460ef1010f45d57/presentation-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OWc-pFNkh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3RZMcKZVc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3RZMcKZVck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76E4BAB5-1E32-4A8D-9267-5F504DC3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75DC33F-A1D5-4703-9DB1-5475B4A5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E0058-7C2F-4A20-B3E3-618F2A0BF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769" y="967167"/>
            <a:ext cx="4356185" cy="2374516"/>
          </a:xfrm>
        </p:spPr>
        <p:txBody>
          <a:bodyPr>
            <a:normAutofit/>
          </a:bodyPr>
          <a:lstStyle/>
          <a:p>
            <a:pPr algn="r"/>
            <a:r>
              <a:rPr lang="he-IL" sz="4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התמחות וכניסה להוראה</a:t>
            </a:r>
            <a:endParaRPr lang="en-US" sz="4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â«×××¨× ××××ª ×¡×¤×¨â¬â">
            <a:extLst>
              <a:ext uri="{FF2B5EF4-FFF2-40B4-BE49-F238E27FC236}">
                <a16:creationId xmlns:a16="http://schemas.microsoft.com/office/drawing/2014/main" id="{D2575531-8724-42F2-BAB0-23EB5620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9" y="1412210"/>
            <a:ext cx="4960442" cy="34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DF5A714-E4C6-4EE3-9BC2-548640A7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071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6" name="Picture 145">
            <a:extLst>
              <a:ext uri="{FF2B5EF4-FFF2-40B4-BE49-F238E27FC236}">
                <a16:creationId xmlns:a16="http://schemas.microsoft.com/office/drawing/2014/main" id="{E73922A8-74BE-40CD-A466-B8B75DC40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F964DD5-D368-4DD4-8714-0F21A713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 descr="לוגו">
            <a:extLst>
              <a:ext uri="{FF2B5EF4-FFF2-40B4-BE49-F238E27FC236}">
                <a16:creationId xmlns:a16="http://schemas.microsoft.com/office/drawing/2014/main" id="{60DE931B-AA60-4B9D-860C-45F47D4CB4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18" y="3551663"/>
            <a:ext cx="1349765" cy="1514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27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56ACD2-2E6D-4658-9219-72D9C8B3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592083"/>
            <a:ext cx="9520158" cy="1049235"/>
          </a:xfrm>
        </p:spPr>
        <p:txBody>
          <a:bodyPr>
            <a:normAutofit/>
          </a:bodyPr>
          <a:lstStyle/>
          <a:p>
            <a:pPr algn="just" rtl="1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שנת ההתמחות על כל שאלה תשובה ברשת...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0D6572-0B12-4FB2-AEE8-C371677B8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49478"/>
            <a:ext cx="9520158" cy="3941722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פורטל עובדי הוראה משרד החינוך:</a:t>
            </a:r>
          </a:p>
          <a:p>
            <a:pPr marL="0" indent="0" algn="r" rtl="1">
              <a:buNone/>
            </a:pPr>
            <a:r>
              <a:rPr lang="en-US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2"/>
              </a:rPr>
              <a:t>https://edu.gov.il/horaa/MinhalOvdeyHoraa/staj/Pages/about.aspx</a:t>
            </a:r>
            <a:endParaRPr lang="en-US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אתר </a:t>
            </a:r>
            <a:r>
              <a:rPr lang="he-IL" sz="24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הסטאז'קל</a:t>
            </a:r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- האתר שילווה אותך בשנת ההתמחות </a:t>
            </a:r>
            <a:r>
              <a:rPr lang="en-US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3"/>
              </a:rPr>
              <a:t>https://stagkal.co.il/</a:t>
            </a: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קיט למתמחה- תחנות חשובות בשנת </a:t>
            </a:r>
            <a:r>
              <a:rPr lang="he-IL" sz="24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הסטאז</a:t>
            </a:r>
            <a:r>
              <a:rPr lang="he-IL" sz="24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', מידע בנושא כ"א וגזברות</a:t>
            </a:r>
          </a:p>
          <a:p>
            <a:pPr marL="0" indent="0" algn="r" rtl="1">
              <a:buNone/>
            </a:pPr>
            <a:r>
              <a:rPr lang="en-US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https://view.genial.ly/6087b267b460ef1010f45d57/presentation--</a:t>
            </a: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endParaRPr lang="he-IL" sz="24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rtl="1">
              <a:buNone/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6E4BAB5-1E32-4A8D-9267-5F504DC3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75DC33F-A1D5-4703-9DB1-5475B4A5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DF5A714-E4C6-4EE3-9BC2-548640A7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0711" y="807259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E73922A8-74BE-40CD-A466-B8B75DC40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F964DD5-D368-4DD4-8714-0F21A713E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Image result for â«×××¨× ×¢× ××× ×â¬â">
            <a:extLst>
              <a:ext uri="{FF2B5EF4-FFF2-40B4-BE49-F238E27FC236}">
                <a16:creationId xmlns:a16="http://schemas.microsoft.com/office/drawing/2014/main" id="{615880D9-96D2-49A5-A1AC-6B17CBEF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" y="782894"/>
            <a:ext cx="5052324" cy="2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4819" y="540422"/>
            <a:ext cx="7999697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הכתובת לכל שאלה:</a:t>
            </a:r>
          </a:p>
          <a:p>
            <a:pPr algn="r" rtl="1"/>
            <a:endParaRPr lang="he-IL" sz="28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מנחת סדנת ההתמחות</a:t>
            </a:r>
          </a:p>
          <a:p>
            <a:pPr algn="r" rtl="1">
              <a:buClr>
                <a:schemeClr val="accent1"/>
              </a:buClr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ראש היחידה לכניסה להוראה </a:t>
            </a:r>
          </a:p>
          <a:p>
            <a:pPr algn="r" rtl="1">
              <a:buClr>
                <a:schemeClr val="accent1"/>
              </a:buClr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במוסד האקדמי</a:t>
            </a:r>
          </a:p>
          <a:p>
            <a:pPr algn="r" rtl="1">
              <a:buClr>
                <a:schemeClr val="accent1"/>
              </a:buClr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מדריכה האחראית על 	ההתמחות במחוז</a:t>
            </a:r>
          </a:p>
          <a:p>
            <a:pPr algn="r" rtl="1">
              <a:buClr>
                <a:schemeClr val="accent1"/>
              </a:buClr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מוקד פורטל </a:t>
            </a:r>
            <a:r>
              <a:rPr lang="he-IL" sz="2400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עו"ה</a:t>
            </a: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/>
            <a:endParaRPr lang="he-IL" sz="28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352" y="3771708"/>
            <a:ext cx="1304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/>
              <a:t>רינת מזוז</a:t>
            </a:r>
          </a:p>
          <a:p>
            <a:pPr algn="ctr"/>
            <a:r>
              <a:rPr lang="he-IL" sz="1200" b="1" dirty="0"/>
              <a:t>מכללה ירושלים</a:t>
            </a:r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4147127" y="5116945"/>
            <a:ext cx="304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מחכים </a:t>
            </a:r>
            <a:r>
              <a:rPr lang="he-IL" sz="3600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לכם.ן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217450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975CF9F-390B-4642-BFC5-B8CA21B558A1}"/>
              </a:ext>
            </a:extLst>
          </p:cNvPr>
          <p:cNvSpPr/>
          <p:nvPr/>
        </p:nvSpPr>
        <p:spPr>
          <a:xfrm>
            <a:off x="-154709" y="1672873"/>
            <a:ext cx="1189204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1774" y="2209482"/>
            <a:ext cx="3225923" cy="341632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חונכות אישית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813" y="2212789"/>
            <a:ext cx="3197134" cy="3416320"/>
          </a:xfrm>
          <a:prstGeom prst="rect">
            <a:avLst/>
          </a:prstGeom>
          <a:noFill/>
          <a:ln w="25400" cmpd="sng">
            <a:solidFill>
              <a:schemeClr val="accent5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סדנת התמחות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103" y="2212788"/>
            <a:ext cx="3207883" cy="341632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תהליך הערכה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22" y="3321947"/>
            <a:ext cx="2768980" cy="202900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699" y="3295682"/>
            <a:ext cx="2798886" cy="20815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858" y="3321946"/>
            <a:ext cx="2597446" cy="202900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5E2B062-F73C-41E4-AB70-4A22752D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1" y="936445"/>
            <a:ext cx="952015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שנת ההתמחות היא השנה הראשונה של </a:t>
            </a:r>
            <a:r>
              <a:rPr lang="he-IL" b="1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עו"ה</a:t>
            </a:r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לקראת רישיון לעיסוק בהוראה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64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B062-F73C-41E4-AB70-4A22752D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86643"/>
            <a:ext cx="9520158" cy="863599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תנאים להתמחות בהוראה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757A-E5D4-485F-AE3F-33F6A301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150242"/>
            <a:ext cx="9520158" cy="4509161"/>
          </a:xfrm>
        </p:spPr>
        <p:txBody>
          <a:bodyPr/>
          <a:lstStyle/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כמורה לפחות בשליש משרה במשך חצי שנה לפחות [ 2 תקופות של שלושה חודשים כל אחת לפחות]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במסגרת תוספתית מאושרת בלבד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הוראה בתחום הדעת ובשכבת הגיל אליה הוכשר המורה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עם מורה חונך מבית הספר / מבית ספר אחר -  שעה שבועית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השתתפות בסדנת סטאז' באוניברסיטאות/מכללות להכשרת מורים –  2 ש"ש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עמידה בהצלחה בשתי הערכות במהלך השנה – הערכה מעצבת והערכה  מסכמת</a:t>
            </a:r>
          </a:p>
          <a:p>
            <a:pPr marL="457200" lvl="1" indent="0" algn="r" rtl="1">
              <a:buNone/>
            </a:pPr>
            <a:endParaRPr lang="he-IL" sz="20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lvl="1" indent="0" algn="ctr" rtl="1">
              <a:buNone/>
            </a:pPr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 algn="r" rtl="1"/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5D4756-4726-4042-A706-9A5731CCED8D}"/>
              </a:ext>
            </a:extLst>
          </p:cNvPr>
          <p:cNvSpPr/>
          <p:nvPr/>
        </p:nvSpPr>
        <p:spPr>
          <a:xfrm flipH="1">
            <a:off x="7212134" y="4054888"/>
            <a:ext cx="593888" cy="895546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63BD6-5EB7-4876-98B3-E0641841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53" y="5017505"/>
            <a:ext cx="23812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1107-F080-470B-BE70-396305D8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25810"/>
            <a:ext cx="9520158" cy="565863"/>
          </a:xfrm>
        </p:spPr>
        <p:txBody>
          <a:bodyPr/>
          <a:lstStyle/>
          <a:p>
            <a:pPr algn="r" rtl="1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תפקידו של המורה החונך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BA4C-847D-4162-9608-D0B42B9E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30" y="5092170"/>
            <a:ext cx="10045521" cy="14245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החונך זכאי לגמול תפקיד בגובה של 2.4% גמול בתלוש השכר עבור כל מתמחה. </a:t>
            </a:r>
          </a:p>
          <a:p>
            <a:pPr marL="0" indent="0" algn="ctr" rtl="1">
              <a:buNone/>
            </a:pPr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חונך יכול לחנוך עד 3 מתמחים.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92BA4C-847D-4162-9608-D0B42B9E7FFE}"/>
              </a:ext>
            </a:extLst>
          </p:cNvPr>
          <p:cNvSpPr txBox="1">
            <a:spLocks/>
          </p:cNvSpPr>
          <p:nvPr/>
        </p:nvSpPr>
        <p:spPr>
          <a:xfrm>
            <a:off x="581695" y="1378039"/>
            <a:ext cx="10983533" cy="3593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קיום מפגש שבועי קבוע ורציף של שעה עם המתמחה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צפייה בשיעורי המתמחה וקיום שיחות משוב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הזמנת המתמחה לצפייה בשיעורי החונך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קידום תרבות קליטה מיטבית בבית הספר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שותפות בתהליכי הערכה מעצבת ומסכמת לקראת קבלת </a:t>
            </a:r>
            <a:r>
              <a:rPr lang="he-IL" sz="2300" dirty="0" err="1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רשיון</a:t>
            </a: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לעיסוק בהוראה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he-IL" sz="23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מתן מענה שוטף לבעיות וקשיים של המתמחה</a:t>
            </a:r>
          </a:p>
          <a:p>
            <a:pPr algn="r" rtl="1"/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/>
            <a:endParaRPr lang="en-US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 rtl="1">
              <a:buNone/>
            </a:pPr>
            <a:endParaRPr lang="he-IL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1909681802"/>
              </p:ext>
            </p:extLst>
          </p:nvPr>
        </p:nvGraphicFramePr>
        <p:xfrm>
          <a:off x="45755" y="0"/>
          <a:ext cx="2977882" cy="306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59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C7A10E-6E94-4034-9FBD-411962C2E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A467C-7D53-4515-8E32-4CC9C34F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078253" cy="1049235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תהליכי משוב והערכה במהלך שנת ההתמחות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22FBF-AF64-460D-B908-176652F5B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2198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A04AF-97FE-49F0-90E1-033A8ACB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BAB18-68B8-4D29-9D46-EE2DCF71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776" y="2156566"/>
            <a:ext cx="5739897" cy="345061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ארבע צפיות (לפחות) בשיעורי המתמחה ע"י המורה/ הגננת החונכת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שתי צפיות (לפחות) בשיעורי המתמחה על ידי מנהל בית הספר/ מפקחת על גני ילדים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הערכת אמצע שנה – ינואר 2023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הערכה מסכמת והמלצה לרשיון הוראה – יוני 2023</a:t>
            </a:r>
          </a:p>
          <a:p>
            <a:pPr algn="r" rtl="1"/>
            <a:endParaRPr lang="en-US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0847-50BE-402D-AC57-631B5278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786E6D-99DF-4CDA-B4C3-815FDAA5F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9F30E30A-D00A-4F67-AB77-550D40A6AA1D}"/>
              </a:ext>
            </a:extLst>
          </p:cNvPr>
          <p:cNvGrpSpPr/>
          <p:nvPr/>
        </p:nvGrpSpPr>
        <p:grpSpPr>
          <a:xfrm>
            <a:off x="176289" y="716294"/>
            <a:ext cx="5034445" cy="4053381"/>
            <a:chOff x="76200" y="399887"/>
            <a:chExt cx="2689225" cy="2135652"/>
          </a:xfrm>
          <a:noFill/>
        </p:grpSpPr>
        <p:pic>
          <p:nvPicPr>
            <p:cNvPr id="12" name="תמונה 6">
              <a:extLst>
                <a:ext uri="{FF2B5EF4-FFF2-40B4-BE49-F238E27FC236}">
                  <a16:creationId xmlns:a16="http://schemas.microsoft.com/office/drawing/2014/main" id="{A2E5F122-E19D-416B-AAE3-4F2F8945F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99887"/>
              <a:ext cx="2689225" cy="125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כותרת 5">
              <a:extLst>
                <a:ext uri="{FF2B5EF4-FFF2-40B4-BE49-F238E27FC236}">
                  <a16:creationId xmlns:a16="http://schemas.microsoft.com/office/drawing/2014/main" id="{F03F60CF-1462-4CEB-B7AB-AD65B982E6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" y="1595688"/>
              <a:ext cx="268922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ctr" anchorCtr="0" compatLnSpc="1">
              <a:prstTxWarp prst="textNoShape">
                <a:avLst/>
              </a:prstTxWarp>
              <a:noAutofit/>
            </a:bodyPr>
            <a:lstStyle>
              <a:lvl1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2pPr>
              <a:lvl3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3pPr>
              <a:lvl4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4pPr>
              <a:lvl5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5pPr>
              <a:lvl6pPr marL="457200" algn="ctr" rtl="1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6pPr>
              <a:lvl7pPr marL="914400" algn="ctr" rtl="1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7pPr>
              <a:lvl8pPr marL="1371600" algn="ctr" rtl="1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8pPr>
              <a:lvl9pPr marL="1828800" algn="ctr" rtl="1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j-ea"/>
                  <a:cs typeface="Times New Roman" panose="02020603050405020304" pitchFamily="18" charset="0"/>
                </a:rPr>
                <a:t>התמחות</a:t>
              </a:r>
              <a:r>
                <a: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Times New Roman" panose="02020603050405020304" pitchFamily="18" charset="0"/>
                </a:rPr>
                <a:t> </a:t>
              </a:r>
              <a:r>
                <a: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Times New Roman" panose="02020603050405020304" pitchFamily="18" charset="0"/>
                </a:rPr>
                <a:t>אינסופית</a:t>
              </a:r>
            </a:p>
          </p:txBody>
        </p:sp>
        <p:sp>
          <p:nvSpPr>
            <p:cNvPr id="16" name="כותרת 5">
              <a:extLst>
                <a:ext uri="{FF2B5EF4-FFF2-40B4-BE49-F238E27FC236}">
                  <a16:creationId xmlns:a16="http://schemas.microsoft.com/office/drawing/2014/main" id="{2D08E929-78E6-4DE6-A9E2-18270C6BEF9A}"/>
                </a:ext>
              </a:extLst>
            </p:cNvPr>
            <p:cNvSpPr txBox="1">
              <a:spLocks/>
            </p:cNvSpPr>
            <p:nvPr/>
          </p:nvSpPr>
          <p:spPr>
            <a:xfrm>
              <a:off x="392112" y="1838826"/>
              <a:ext cx="2057400" cy="506324"/>
            </a:xfrm>
            <a:prstGeom prst="rect">
              <a:avLst/>
            </a:prstGeom>
            <a:grpFill/>
          </p:spPr>
          <p:txBody>
            <a:bodyPr lIns="68580" tIns="34290" rIns="68580" bIns="34290" rtlCol="1" anchor="ctr">
              <a:normAutofit/>
            </a:bodyPr>
            <a:lstStyle>
              <a:lvl1pPr algn="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685800">
                <a:defRPr/>
              </a:pPr>
              <a:r>
                <a:rPr lang="he-IL" sz="1800" dirty="0">
                  <a:solidFill>
                    <a:prstClr val="white">
                      <a:lumMod val="5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למידה. השפעה. חשיבה.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D662FC21-E9CC-4D5E-9A34-CFFB98350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322" y="2237429"/>
              <a:ext cx="1190791" cy="298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e-IL" altLang="he-IL" sz="8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אודליה שניאור,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01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B8DB4-2490-44F8-A277-61D5171A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0" y="395872"/>
            <a:ext cx="5549691" cy="1067169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לשם התמחות בהוראה יש לוודא עם המנהל/ת כי :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0C7B7-B22A-495D-B5D6-DFCE1CBB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1" y="1582221"/>
            <a:ext cx="6860969" cy="5275780"/>
          </a:xfrm>
        </p:spPr>
        <p:txBody>
          <a:bodyPr>
            <a:noAutofit/>
          </a:bodyPr>
          <a:lstStyle/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מוסדות חינוך רשמי / מוכר שאינו רשמי 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בשעת תקן [תוספתי שאושר בלבד]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במשך חצי שנה לפחות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בשליש משרה לפחות במקצוע ההוראה אליו הוכשרת ובשכבת הגיל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עבודה בשכר מלא (אין התנדבות בהתמחות)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מינוי מורה/ גננת חונך/ת</a:t>
            </a:r>
          </a:p>
          <a:p>
            <a:pPr marL="0" indent="0" algn="r" rtl="1">
              <a:buNone/>
            </a:pPr>
            <a:endParaRPr lang="he-IL" sz="24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2A19F42-D620-44EA-BE36-564CC203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393" y="654877"/>
            <a:ext cx="3286462" cy="4337307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D8635E06-8A17-4EDA-9282-811F6D13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749" y="5013209"/>
            <a:ext cx="2306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תומר </a:t>
            </a:r>
            <a:r>
              <a:rPr lang="he-IL" altLang="he-IL" sz="2400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טוסון</a:t>
            </a:r>
            <a:r>
              <a:rPr lang="he-IL" alt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5991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E1D07F-2034-42BB-874B-6A25261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436" y="619794"/>
            <a:ext cx="8297401" cy="757152"/>
          </a:xfrm>
        </p:spPr>
        <p:txBody>
          <a:bodyPr>
            <a:noAutofit/>
          </a:bodyPr>
          <a:lstStyle/>
          <a:p>
            <a:pPr algn="r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המלצות לאופי העבודה בשנת ההתמחות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FDEAEE-CA73-4F0E-9ED9-5A46952A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782" y="1674318"/>
            <a:ext cx="9216738" cy="2528227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הכנסו בהדרגתיות למקצוע ההוראה, בהתאם למה שנכון לכל אחד ואחת מכם:</a:t>
            </a:r>
          </a:p>
          <a:p>
            <a:pPr algn="r" rtl="1">
              <a:lnSpc>
                <a:spcPct val="110000"/>
              </a:lnSpc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השתדלו לעבוד כמחצית משרה </a:t>
            </a:r>
          </a:p>
          <a:p>
            <a:pPr algn="r" rtl="1">
              <a:lnSpc>
                <a:spcPct val="110000"/>
              </a:lnSpc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השתדלו ללמד מספר מצומצם של כיתות</a:t>
            </a:r>
          </a:p>
          <a:p>
            <a:pPr algn="r" rtl="1">
              <a:lnSpc>
                <a:spcPct val="110000"/>
              </a:lnSpc>
            </a:pPr>
            <a:r>
              <a:rPr lang="he-IL" sz="24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השתדלו ללמד רק את מקצוע ההוראה אליו הוכשרתם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52F3489-B2F4-432E-AA9C-278CE242B427}"/>
              </a:ext>
            </a:extLst>
          </p:cNvPr>
          <p:cNvGrpSpPr/>
          <p:nvPr/>
        </p:nvGrpSpPr>
        <p:grpSpPr>
          <a:xfrm>
            <a:off x="848453" y="2958584"/>
            <a:ext cx="3123182" cy="2957172"/>
            <a:chOff x="5819075" y="3942442"/>
            <a:chExt cx="1490631" cy="1190644"/>
          </a:xfrm>
        </p:grpSpPr>
        <p:pic>
          <p:nvPicPr>
            <p:cNvPr id="10" name="תמונה 21">
              <a:extLst>
                <a:ext uri="{FF2B5EF4-FFF2-40B4-BE49-F238E27FC236}">
                  <a16:creationId xmlns:a16="http://schemas.microsoft.com/office/drawing/2014/main" id="{3BFDFC07-71A6-492A-BA69-EFCABBD5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565" y="3942442"/>
              <a:ext cx="1429141" cy="1079116"/>
            </a:xfrm>
            <a:prstGeom prst="rect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</p:pic>
        <p:sp>
          <p:nvSpPr>
            <p:cNvPr id="11" name="תיבת טקסט 36">
              <a:extLst>
                <a:ext uri="{FF2B5EF4-FFF2-40B4-BE49-F238E27FC236}">
                  <a16:creationId xmlns:a16="http://schemas.microsoft.com/office/drawing/2014/main" id="{2173824A-E7FC-49A2-9417-26267FDA5180}"/>
                </a:ext>
              </a:extLst>
            </p:cNvPr>
            <p:cNvSpPr txBox="1"/>
            <p:nvPr/>
          </p:nvSpPr>
          <p:spPr>
            <a:xfrm>
              <a:off x="5819075" y="5021558"/>
              <a:ext cx="1151189" cy="1115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1200" b="1" dirty="0"/>
                <a:t>עומר הורוביץ,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0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3EADE9-023D-87BD-500B-826F25CCB194}"/>
              </a:ext>
            </a:extLst>
          </p:cNvPr>
          <p:cNvSpPr txBox="1">
            <a:spLocks/>
          </p:cNvSpPr>
          <p:nvPr/>
        </p:nvSpPr>
        <p:spPr>
          <a:xfrm>
            <a:off x="8386618" y="629010"/>
            <a:ext cx="3305546" cy="1347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וועדות שיבוץ-</a:t>
            </a:r>
          </a:p>
          <a:p>
            <a:pPr algn="r" rtl="1"/>
            <a:r>
              <a:rPr lang="he-IL" b="1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חברה הבדואית</a:t>
            </a:r>
            <a:endParaRPr lang="en-US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C078600-CB6E-ED24-BD3F-794B72D20D50}"/>
              </a:ext>
            </a:extLst>
          </p:cNvPr>
          <p:cNvSpPr txBox="1"/>
          <p:nvPr/>
        </p:nvSpPr>
        <p:spPr>
          <a:xfrm>
            <a:off x="1302328" y="1173955"/>
            <a:ext cx="7185891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002060"/>
                </a:solidFill>
              </a:rPr>
              <a:t>באתר מחוז דרום יתפרסם לקראת סוף יוני קישור למאגר, כל </a:t>
            </a:r>
            <a:r>
              <a:rPr lang="he-IL" sz="2200" dirty="0" err="1">
                <a:solidFill>
                  <a:srgbClr val="002060"/>
                </a:solidFill>
              </a:rPr>
              <a:t>עו"ה</a:t>
            </a:r>
            <a:r>
              <a:rPr lang="he-IL" sz="2200" dirty="0">
                <a:solidFill>
                  <a:srgbClr val="002060"/>
                </a:solidFill>
              </a:rPr>
              <a:t> המעוניין להתחיל לעבוד עליו למלא את </a:t>
            </a:r>
            <a:r>
              <a:rPr lang="he-IL" sz="2200">
                <a:solidFill>
                  <a:srgbClr val="002060"/>
                </a:solidFill>
              </a:rPr>
              <a:t>פרטיו בקישור.</a:t>
            </a:r>
            <a:endParaRPr lang="he-IL" sz="2200" dirty="0">
              <a:solidFill>
                <a:srgbClr val="002060"/>
              </a:solidFill>
            </a:endParaRP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e-IL" sz="2200" dirty="0">
              <a:solidFill>
                <a:srgbClr val="002060"/>
              </a:solidFill>
            </a:endParaRP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002060"/>
                </a:solidFill>
              </a:rPr>
              <a:t>מחוז דרום אוסף מהמסגרות השונות את הצרכים שלהם בעובדי הוראה, והיקף המשרה הנדרש לכל מקצוע</a:t>
            </a: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e-IL" sz="2200" dirty="0">
              <a:solidFill>
                <a:srgbClr val="002060"/>
              </a:solidFill>
            </a:endParaRP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002060"/>
                </a:solidFill>
              </a:rPr>
              <a:t>מתכנסת ועדת שיבוצים במחוז המורכבת מנציגי הנהלת המחוז, כ"א ופיקוח ומשבצת את </a:t>
            </a:r>
            <a:r>
              <a:rPr lang="he-IL" sz="2200" dirty="0" err="1">
                <a:solidFill>
                  <a:srgbClr val="002060"/>
                </a:solidFill>
              </a:rPr>
              <a:t>עו"ה</a:t>
            </a:r>
            <a:r>
              <a:rPr lang="he-IL" sz="2200" dirty="0">
                <a:solidFill>
                  <a:srgbClr val="002060"/>
                </a:solidFill>
              </a:rPr>
              <a:t> בהתאם למאגר ולצרכי המוסדות.</a:t>
            </a: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e-IL" sz="2200" dirty="0">
              <a:solidFill>
                <a:srgbClr val="002060"/>
              </a:solidFill>
            </a:endParaRP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e-IL" sz="2200" dirty="0">
                <a:solidFill>
                  <a:srgbClr val="002060"/>
                </a:solidFill>
              </a:rPr>
              <a:t>באחריות </a:t>
            </a:r>
            <a:r>
              <a:rPr lang="he-IL" sz="2200" dirty="0" err="1">
                <a:solidFill>
                  <a:srgbClr val="002060"/>
                </a:solidFill>
              </a:rPr>
              <a:t>עו"ה</a:t>
            </a:r>
            <a:r>
              <a:rPr lang="he-IL" sz="2200" dirty="0">
                <a:solidFill>
                  <a:srgbClr val="002060"/>
                </a:solidFill>
              </a:rPr>
              <a:t> לפתוח תיק מקוון בו הוא מעלה את התעודות המעידות על השכלתו לאתר המשרד- פירוט בהמשך </a:t>
            </a: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e-IL" dirty="0">
              <a:solidFill>
                <a:srgbClr val="002060"/>
              </a:solidFill>
            </a:endParaRPr>
          </a:p>
          <a:p>
            <a:pPr marL="285750" indent="-285750" algn="r" rtl="1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CE56CB29-8126-5436-B7AE-3C9A14262DE7}"/>
              </a:ext>
            </a:extLst>
          </p:cNvPr>
          <p:cNvCxnSpPr/>
          <p:nvPr/>
        </p:nvCxnSpPr>
        <p:spPr>
          <a:xfrm>
            <a:off x="1099127" y="877455"/>
            <a:ext cx="0" cy="23460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6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06BFE12-75E2-E22D-0D81-2FE4274E81D0}"/>
              </a:ext>
            </a:extLst>
          </p:cNvPr>
          <p:cNvSpPr txBox="1"/>
          <p:nvPr/>
        </p:nvSpPr>
        <p:spPr>
          <a:xfrm>
            <a:off x="2355273" y="1390133"/>
            <a:ext cx="7913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3"/>
              </a:rPr>
              <a:t>סרטון אגף התמחות וכניסה להוראה – משרד החינוך</a:t>
            </a:r>
            <a:endParaRPr lang="he-IL" sz="28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r3RZMcKZVck">
            <a:extLst>
              <a:ext uri="{FF2B5EF4-FFF2-40B4-BE49-F238E27FC236}">
                <a16:creationId xmlns:a16="http://schemas.microsoft.com/office/drawing/2014/main" id="{BB774CEB-0B6B-65EC-61BD-BE1F7A3B36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40484" y="2405495"/>
            <a:ext cx="4820249" cy="27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90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9347</TotalTime>
  <Words>514</Words>
  <Application>Microsoft Office PowerPoint</Application>
  <PresentationFormat>מסך רחב</PresentationFormat>
  <Paragraphs>107</Paragraphs>
  <Slides>11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David</vt:lpstr>
      <vt:lpstr>Gisha</vt:lpstr>
      <vt:lpstr>Palatino Linotype</vt:lpstr>
      <vt:lpstr>Wingdings</vt:lpstr>
      <vt:lpstr>Gallery</vt:lpstr>
      <vt:lpstr>התמחות וכניסה להוראה</vt:lpstr>
      <vt:lpstr>שנת ההתמחות היא השנה הראשונה של עו"ה לקראת רישיון לעיסוק בהוראה</vt:lpstr>
      <vt:lpstr>תנאים להתמחות בהוראה</vt:lpstr>
      <vt:lpstr>תפקידו של המורה החונך</vt:lpstr>
      <vt:lpstr>תהליכי משוב והערכה במהלך שנת ההתמחות</vt:lpstr>
      <vt:lpstr>לשם התמחות בהוראה יש לוודא עם המנהל/ת כי :</vt:lpstr>
      <vt:lpstr>המלצות לאופי העבודה בשנת ההתמחות</vt:lpstr>
      <vt:lpstr>מצגת של PowerPoint‏</vt:lpstr>
      <vt:lpstr>מצגת של PowerPoint‏</vt:lpstr>
      <vt:lpstr>שנת ההתמחות על כל שאלה תשובה ברשת...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עולם הכניסה להוראה</dc:title>
  <dc:creator>irit sarig</dc:creator>
  <cp:lastModifiedBy>עליזה עופרה אמונה</cp:lastModifiedBy>
  <cp:revision>102</cp:revision>
  <dcterms:created xsi:type="dcterms:W3CDTF">2018-06-27T17:08:23Z</dcterms:created>
  <dcterms:modified xsi:type="dcterms:W3CDTF">2022-05-10T16:50:42Z</dcterms:modified>
</cp:coreProperties>
</file>